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62" r:id="rId3"/>
    <p:sldId id="257" r:id="rId4"/>
    <p:sldId id="261" r:id="rId5"/>
    <p:sldId id="265" r:id="rId6"/>
    <p:sldId id="266" r:id="rId7"/>
    <p:sldId id="267" r:id="rId8"/>
    <p:sldId id="268" r:id="rId9"/>
    <p:sldId id="269" r:id="rId10"/>
    <p:sldId id="270" r:id="rId11"/>
    <p:sldId id="271" r:id="rId12"/>
    <p:sldId id="272" r:id="rId13"/>
    <p:sldId id="273" r:id="rId14"/>
    <p:sldId id="274" r:id="rId15"/>
    <p:sldId id="259" r:id="rId16"/>
    <p:sldId id="264" r:id="rId17"/>
    <p:sldId id="263" r:id="rId18"/>
    <p:sldId id="258"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49"/>
    <p:restoredTop sz="94673"/>
  </p:normalViewPr>
  <p:slideViewPr>
    <p:cSldViewPr snapToGrid="0" snapToObjects="1">
      <p:cViewPr varScale="1">
        <p:scale>
          <a:sx n="61" d="100"/>
          <a:sy n="61" d="100"/>
        </p:scale>
        <p:origin x="84" y="1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2.tiff>
</file>

<file path=ppt/media/image3.tiff>
</file>

<file path=ppt/media/image4.tiff>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0EF131-3D48-41F0-BD05-B5CC03389D5F}" type="datetimeFigureOut">
              <a:rPr lang="en-US" smtClean="0"/>
              <a:t>3/18/2018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39C9D94-757C-4B2C-A5E3-E0B9588555EA}" type="slidenum">
              <a:rPr lang="en-US" smtClean="0"/>
              <a:t>‹#›</a:t>
            </a:fld>
            <a:endParaRPr lang="en-US"/>
          </a:p>
        </p:txBody>
      </p:sp>
    </p:spTree>
    <p:extLst>
      <p:ext uri="{BB962C8B-B14F-4D97-AF65-F5344CB8AC3E}">
        <p14:creationId xmlns:p14="http://schemas.microsoft.com/office/powerpoint/2010/main" val="3042491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920E69-114D-4743-82C3-9668C09DBE61}" type="slidenum">
              <a:rPr lang="en-US" smtClean="0"/>
              <a:t>8</a:t>
            </a:fld>
            <a:endParaRPr lang="en-US"/>
          </a:p>
        </p:txBody>
      </p:sp>
    </p:spTree>
    <p:extLst>
      <p:ext uri="{BB962C8B-B14F-4D97-AF65-F5344CB8AC3E}">
        <p14:creationId xmlns:p14="http://schemas.microsoft.com/office/powerpoint/2010/main" val="16504164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72C3CDE-0D4E-2742-91FD-A21DD01DD98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53100E5A-BB88-D641-8F13-ADA0391255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46A43A2-63E4-B848-8718-5CB1A9E4870E}"/>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10DB5AA7-2DF5-CA4B-86F9-C28200161C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FBFED9B-4367-9F49-B99C-53877E323421}"/>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3327334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015DDD-1C97-AE46-A975-BB9208625E1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7E4445BF-3354-2C40-B277-E6E6E370190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46B73F5B-2927-A046-812F-66F6521D21E3}"/>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EA0487E6-C771-5C4C-B2B6-68181206FC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BA431C9-5444-3843-B6BD-2A176AAED6F4}"/>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1883626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C8CA1230-9F10-CD43-8F26-F63E5DD488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61B8989F-59DC-DC4F-8721-0398DB7E9A5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48C5FD7-409E-8040-A567-F4A2C0AFCCAC}"/>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9C4E6B1B-4E69-454C-AD5C-1CBFF5052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568C834-00E8-4644-A389-FD10870952BE}"/>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216229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7A55A66-B6F4-724D-8D5A-7768BEAF8B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5AA6D8B-B46B-984D-9153-5F5E153BA45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DBE09ED-F0F3-E64F-AA95-0B89D7B109ED}"/>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679E2BF5-410B-7845-8D06-3499BECE4B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9DBA5A2-9ABE-6E45-845D-BF957B05B7BF}"/>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185126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222EF23-C59A-0241-A2EB-4A54EE04D28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0F592258-0903-4341-AC54-F98F29DB24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B797EBCF-A2BB-4F40-85A4-16572BC961C8}"/>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FB6DFB2B-3EBE-4B4C-9A39-A6C2F637BA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4FF4774B-54F4-1B43-A63A-E2334582B7D4}"/>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25048786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1B909B8-24F5-B346-AA88-B79B3C1C96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EE0128DC-36EA-3D48-AE02-D7DEC24C44D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8FFA75E2-B25A-4A4B-B96D-3A08CCE8F44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C0DE39F4-AB88-1B40-8E1B-3DFDEC22EF96}"/>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6" name="Footer Placeholder 5">
            <a:extLst>
              <a:ext uri="{FF2B5EF4-FFF2-40B4-BE49-F238E27FC236}">
                <a16:creationId xmlns:a16="http://schemas.microsoft.com/office/drawing/2014/main" xmlns="" id="{5191A077-7056-C047-86FA-751AF76626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D577710D-9DA4-AC4A-9682-744551A857E7}"/>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1264213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986C52A-71B6-BE43-B9BE-17AB59771C8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888D4C39-F117-B74F-AF83-16F9C1F82F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694EFDFE-9419-2B4E-8724-792A1E4F89C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67906593-5187-5847-B532-F8C09F803D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72D47255-C8C5-D647-9E21-BA8EE9E14EA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136B3F76-0589-CB4B-963B-297616A767A8}"/>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8" name="Footer Placeholder 7">
            <a:extLst>
              <a:ext uri="{FF2B5EF4-FFF2-40B4-BE49-F238E27FC236}">
                <a16:creationId xmlns:a16="http://schemas.microsoft.com/office/drawing/2014/main" xmlns="" id="{5C61BE1B-787B-3141-9D34-7B9789177E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5D844469-5AAB-B845-B89F-E4F8B4AF0D38}"/>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274208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808D116-FBDF-8349-ACFB-76413490214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DEA2DB1E-3B0D-CF44-8826-5645DF2076A2}"/>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4" name="Footer Placeholder 3">
            <a:extLst>
              <a:ext uri="{FF2B5EF4-FFF2-40B4-BE49-F238E27FC236}">
                <a16:creationId xmlns:a16="http://schemas.microsoft.com/office/drawing/2014/main" xmlns="" id="{72F3FF06-5701-104C-A634-20624748D1D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519DD4A5-FB70-5843-AACF-9F83A671DA1F}"/>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235347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D6A7FDFC-1EF4-7543-A1C9-03D8DE0C79CA}"/>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3" name="Footer Placeholder 2">
            <a:extLst>
              <a:ext uri="{FF2B5EF4-FFF2-40B4-BE49-F238E27FC236}">
                <a16:creationId xmlns:a16="http://schemas.microsoft.com/office/drawing/2014/main" xmlns="" id="{D6833A21-974A-D34E-A51B-B8880233B3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455644C9-1569-D644-AA42-B416DC6CC8A7}"/>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137552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49DB6AF-5436-1946-9601-0586A026ED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1CCBAD7C-4974-0947-94C1-D923BA912F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B35F0B96-555E-4541-AED9-9733EC6CD2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8DD55E1C-9730-F743-829F-FA2F26A9E312}"/>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6" name="Footer Placeholder 5">
            <a:extLst>
              <a:ext uri="{FF2B5EF4-FFF2-40B4-BE49-F238E27FC236}">
                <a16:creationId xmlns:a16="http://schemas.microsoft.com/office/drawing/2014/main" xmlns="" id="{AA552A9A-9DF9-124A-89E8-A3571FBE08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1CEC9E77-9FE7-1144-9728-354F407CE7EE}"/>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13789154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F820BEC-0956-3C46-8CC0-D025994CF5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D4BFB30-FBEB-8D4F-B241-530E21BC4C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BBA2EA7B-F2C6-6640-96E7-14B24D0A50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6B3FBA55-2A31-0E4D-8F25-94615B94897C}"/>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6" name="Footer Placeholder 5">
            <a:extLst>
              <a:ext uri="{FF2B5EF4-FFF2-40B4-BE49-F238E27FC236}">
                <a16:creationId xmlns:a16="http://schemas.microsoft.com/office/drawing/2014/main" xmlns="" id="{99891143-4DF6-1D44-93EA-F7C2270DAF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35ED1AAD-7003-A64F-92F8-3F448046DCB0}"/>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3549377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5690984D-91CB-E842-9080-3B7F2302B0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35BB5901-6BD9-954A-A96A-B1D50EDA71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E59B4BD-3A1A-9246-9080-30DF889A66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31F756A7-6314-E840-911C-83E6875A55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510AB604-62F5-A041-83FA-555C33911B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EB082D-750D-674D-83A5-74E4FDA0A3E0}" type="slidenum">
              <a:rPr lang="en-US" smtClean="0"/>
              <a:t>‹#›</a:t>
            </a:fld>
            <a:endParaRPr lang="en-US"/>
          </a:p>
        </p:txBody>
      </p:sp>
      <p:pic>
        <p:nvPicPr>
          <p:cNvPr id="7" name="Picture 6">
            <a:extLst>
              <a:ext uri="{FF2B5EF4-FFF2-40B4-BE49-F238E27FC236}">
                <a16:creationId xmlns:a16="http://schemas.microsoft.com/office/drawing/2014/main" xmlns="" id="{17F0703C-45EF-054D-B9BE-42F3CF74813F}"/>
              </a:ext>
            </a:extLst>
          </p:cNvPr>
          <p:cNvPicPr>
            <a:picLocks noChangeAspect="1"/>
          </p:cNvPicPr>
          <p:nvPr userDrawn="1"/>
        </p:nvPicPr>
        <p:blipFill>
          <a:blip r:embed="rId13"/>
          <a:stretch>
            <a:fillRect/>
          </a:stretch>
        </p:blipFill>
        <p:spPr>
          <a:xfrm>
            <a:off x="11222830" y="5958079"/>
            <a:ext cx="899921" cy="899921"/>
          </a:xfrm>
          <a:prstGeom prst="rect">
            <a:avLst/>
          </a:prstGeom>
        </p:spPr>
      </p:pic>
    </p:spTree>
    <p:extLst>
      <p:ext uri="{BB962C8B-B14F-4D97-AF65-F5344CB8AC3E}">
        <p14:creationId xmlns:p14="http://schemas.microsoft.com/office/powerpoint/2010/main" val="19773076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plot.ly/~tli2001/8/"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lot.ly/~tli2001/4/"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hyperlink" Target="http://64.111.127.166/origin-destination/"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086DF4-F9B1-C140-B439-D29AEF755739}"/>
              </a:ext>
            </a:extLst>
          </p:cNvPr>
          <p:cNvSpPr>
            <a:spLocks noGrp="1"/>
          </p:cNvSpPr>
          <p:nvPr>
            <p:ph type="ctrTitle"/>
          </p:nvPr>
        </p:nvSpPr>
        <p:spPr>
          <a:xfrm>
            <a:off x="1236324" y="1831279"/>
            <a:ext cx="9144000" cy="2387600"/>
          </a:xfrm>
        </p:spPr>
        <p:txBody>
          <a:bodyPr/>
          <a:lstStyle/>
          <a:p>
            <a:pPr algn="l"/>
            <a:r>
              <a:rPr lang="en-US" b="1" dirty="0"/>
              <a:t>Branch</a:t>
            </a:r>
            <a:r>
              <a:rPr lang="en-US" b="1" dirty="0">
                <a:solidFill>
                  <a:schemeClr val="accent1">
                    <a:lumMod val="75000"/>
                  </a:schemeClr>
                </a:solidFill>
              </a:rPr>
              <a:t>4</a:t>
            </a:r>
          </a:p>
        </p:txBody>
      </p:sp>
      <p:sp>
        <p:nvSpPr>
          <p:cNvPr id="3" name="Subtitle 2">
            <a:extLst>
              <a:ext uri="{FF2B5EF4-FFF2-40B4-BE49-F238E27FC236}">
                <a16:creationId xmlns:a16="http://schemas.microsoft.com/office/drawing/2014/main" xmlns="" id="{67B49B21-D17F-3948-8015-8553988718FA}"/>
              </a:ext>
            </a:extLst>
          </p:cNvPr>
          <p:cNvSpPr>
            <a:spLocks noGrp="1"/>
          </p:cNvSpPr>
          <p:nvPr>
            <p:ph type="subTitle" idx="1"/>
          </p:nvPr>
        </p:nvSpPr>
        <p:spPr>
          <a:xfrm>
            <a:off x="1236324" y="4310954"/>
            <a:ext cx="9144000" cy="1655762"/>
          </a:xfrm>
        </p:spPr>
        <p:txBody>
          <a:bodyPr/>
          <a:lstStyle/>
          <a:p>
            <a:pPr algn="l"/>
            <a:r>
              <a:rPr lang="en-US" b="1" dirty="0"/>
              <a:t>BART </a:t>
            </a:r>
            <a:r>
              <a:rPr lang="en-US" b="1" dirty="0">
                <a:solidFill>
                  <a:schemeClr val="accent1">
                    <a:lumMod val="75000"/>
                  </a:schemeClr>
                </a:solidFill>
              </a:rPr>
              <a:t>Analytics</a:t>
            </a:r>
          </a:p>
        </p:txBody>
      </p:sp>
      <p:pic>
        <p:nvPicPr>
          <p:cNvPr id="4" name="Picture 3">
            <a:extLst>
              <a:ext uri="{FF2B5EF4-FFF2-40B4-BE49-F238E27FC236}">
                <a16:creationId xmlns:a16="http://schemas.microsoft.com/office/drawing/2014/main" xmlns="" id="{6E077D58-2C96-6947-8C52-11CD2E896EE0}"/>
              </a:ext>
            </a:extLst>
          </p:cNvPr>
          <p:cNvPicPr>
            <a:picLocks noChangeAspect="1"/>
          </p:cNvPicPr>
          <p:nvPr/>
        </p:nvPicPr>
        <p:blipFill>
          <a:blip r:embed="rId2"/>
          <a:stretch>
            <a:fillRect/>
          </a:stretch>
        </p:blipFill>
        <p:spPr>
          <a:xfrm>
            <a:off x="6207874" y="3376007"/>
            <a:ext cx="5080000" cy="3251200"/>
          </a:xfrm>
          <a:prstGeom prst="rect">
            <a:avLst/>
          </a:prstGeom>
        </p:spPr>
      </p:pic>
      <p:pic>
        <p:nvPicPr>
          <p:cNvPr id="5" name="Picture 4">
            <a:extLst>
              <a:ext uri="{FF2B5EF4-FFF2-40B4-BE49-F238E27FC236}">
                <a16:creationId xmlns:a16="http://schemas.microsoft.com/office/drawing/2014/main" xmlns="" id="{9EBC2EAF-A532-AB42-BB97-F50893F5A35D}"/>
              </a:ext>
            </a:extLst>
          </p:cNvPr>
          <p:cNvPicPr>
            <a:picLocks noChangeAspect="1"/>
          </p:cNvPicPr>
          <p:nvPr/>
        </p:nvPicPr>
        <p:blipFill>
          <a:blip r:embed="rId3"/>
          <a:stretch>
            <a:fillRect/>
          </a:stretch>
        </p:blipFill>
        <p:spPr>
          <a:xfrm>
            <a:off x="9890059" y="5145178"/>
            <a:ext cx="971151" cy="1447015"/>
          </a:xfrm>
          <a:prstGeom prst="rect">
            <a:avLst/>
          </a:prstGeom>
        </p:spPr>
      </p:pic>
    </p:spTree>
    <p:extLst>
      <p:ext uri="{BB962C8B-B14F-4D97-AF65-F5344CB8AC3E}">
        <p14:creationId xmlns:p14="http://schemas.microsoft.com/office/powerpoint/2010/main" val="29543303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393677F-E46B-D643-A069-0BF50D480DE2}"/>
              </a:ext>
            </a:extLst>
          </p:cNvPr>
          <p:cNvSpPr>
            <a:spLocks noGrp="1"/>
          </p:cNvSpPr>
          <p:nvPr>
            <p:ph type="title"/>
          </p:nvPr>
        </p:nvSpPr>
        <p:spPr/>
        <p:txBody>
          <a:bodyPr/>
          <a:lstStyle/>
          <a:p>
            <a:r>
              <a:rPr lang="en-US" dirty="0"/>
              <a:t>Key Learnings – </a:t>
            </a:r>
            <a:r>
              <a:rPr lang="en-US" dirty="0" smtClean="0">
                <a:solidFill>
                  <a:schemeClr val="accent1">
                    <a:lumMod val="75000"/>
                  </a:schemeClr>
                </a:solidFill>
              </a:rPr>
              <a:t>Code</a:t>
            </a:r>
            <a:endParaRPr lang="en-US" dirty="0">
              <a:solidFill>
                <a:schemeClr val="accent1">
                  <a:lumMod val="75000"/>
                </a:schemeClr>
              </a:solidFill>
            </a:endParaRPr>
          </a:p>
        </p:txBody>
      </p:sp>
      <p:sp>
        <p:nvSpPr>
          <p:cNvPr id="12" name="TextBox 11">
            <a:extLst>
              <a:ext uri="{FF2B5EF4-FFF2-40B4-BE49-F238E27FC236}">
                <a16:creationId xmlns="" xmlns:a16="http://schemas.microsoft.com/office/drawing/2014/main" id="{5AB75673-565A-2249-9C2A-2A0B52D1EACC}"/>
              </a:ext>
            </a:extLst>
          </p:cNvPr>
          <p:cNvSpPr txBox="1"/>
          <p:nvPr/>
        </p:nvSpPr>
        <p:spPr>
          <a:xfrm>
            <a:off x="838200" y="1413689"/>
            <a:ext cx="10112670" cy="369332"/>
          </a:xfrm>
          <a:prstGeom prst="rect">
            <a:avLst/>
          </a:prstGeom>
          <a:noFill/>
        </p:spPr>
        <p:txBody>
          <a:bodyPr wrap="square" rtlCol="0">
            <a:spAutoFit/>
          </a:bodyPr>
          <a:lstStyle/>
          <a:p>
            <a:r>
              <a:rPr lang="en-US" dirty="0" smtClean="0"/>
              <a:t>Station Location mapping required: Splitting out coordinates, converting to numeric and flipping direction:</a:t>
            </a:r>
          </a:p>
        </p:txBody>
      </p:sp>
      <p:pic>
        <p:nvPicPr>
          <p:cNvPr id="3" name="Picture 2"/>
          <p:cNvPicPr>
            <a:picLocks noChangeAspect="1"/>
          </p:cNvPicPr>
          <p:nvPr/>
        </p:nvPicPr>
        <p:blipFill>
          <a:blip r:embed="rId2"/>
          <a:stretch>
            <a:fillRect/>
          </a:stretch>
        </p:blipFill>
        <p:spPr>
          <a:xfrm>
            <a:off x="838200" y="1875354"/>
            <a:ext cx="9696450" cy="4619625"/>
          </a:xfrm>
          <a:prstGeom prst="rect">
            <a:avLst/>
          </a:prstGeom>
        </p:spPr>
      </p:pic>
    </p:spTree>
    <p:extLst>
      <p:ext uri="{BB962C8B-B14F-4D97-AF65-F5344CB8AC3E}">
        <p14:creationId xmlns:p14="http://schemas.microsoft.com/office/powerpoint/2010/main" val="12977747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393677F-E46B-D643-A069-0BF50D480DE2}"/>
              </a:ext>
            </a:extLst>
          </p:cNvPr>
          <p:cNvSpPr>
            <a:spLocks noGrp="1"/>
          </p:cNvSpPr>
          <p:nvPr>
            <p:ph type="title"/>
          </p:nvPr>
        </p:nvSpPr>
        <p:spPr/>
        <p:txBody>
          <a:bodyPr/>
          <a:lstStyle/>
          <a:p>
            <a:r>
              <a:rPr lang="en-US" dirty="0"/>
              <a:t>Key Learnings – </a:t>
            </a:r>
            <a:r>
              <a:rPr lang="en-US" dirty="0" smtClean="0">
                <a:solidFill>
                  <a:schemeClr val="accent1">
                    <a:lumMod val="75000"/>
                  </a:schemeClr>
                </a:solidFill>
              </a:rPr>
              <a:t>Focus on Question</a:t>
            </a:r>
            <a:endParaRPr lang="en-US" dirty="0">
              <a:solidFill>
                <a:schemeClr val="accent1">
                  <a:lumMod val="75000"/>
                </a:schemeClr>
              </a:solidFill>
            </a:endParaRPr>
          </a:p>
        </p:txBody>
      </p:sp>
      <p:pic>
        <p:nvPicPr>
          <p:cNvPr id="5" name="Picture 4"/>
          <p:cNvPicPr>
            <a:picLocks noChangeAspect="1"/>
          </p:cNvPicPr>
          <p:nvPr/>
        </p:nvPicPr>
        <p:blipFill>
          <a:blip r:embed="rId2"/>
          <a:stretch>
            <a:fillRect/>
          </a:stretch>
        </p:blipFill>
        <p:spPr>
          <a:xfrm>
            <a:off x="923193" y="3593583"/>
            <a:ext cx="8318500" cy="2976855"/>
          </a:xfrm>
          <a:prstGeom prst="rect">
            <a:avLst/>
          </a:prstGeom>
        </p:spPr>
      </p:pic>
      <p:sp>
        <p:nvSpPr>
          <p:cNvPr id="12" name="TextBox 11">
            <a:extLst>
              <a:ext uri="{FF2B5EF4-FFF2-40B4-BE49-F238E27FC236}">
                <a16:creationId xmlns="" xmlns:a16="http://schemas.microsoft.com/office/drawing/2014/main" id="{5AB75673-565A-2249-9C2A-2A0B52D1EACC}"/>
              </a:ext>
            </a:extLst>
          </p:cNvPr>
          <p:cNvSpPr txBox="1"/>
          <p:nvPr/>
        </p:nvSpPr>
        <p:spPr>
          <a:xfrm>
            <a:off x="923193" y="1506022"/>
            <a:ext cx="5980404" cy="1200329"/>
          </a:xfrm>
          <a:prstGeom prst="rect">
            <a:avLst/>
          </a:prstGeom>
          <a:noFill/>
        </p:spPr>
        <p:txBody>
          <a:bodyPr wrap="square" rtlCol="0">
            <a:spAutoFit/>
          </a:bodyPr>
          <a:lstStyle/>
          <a:p>
            <a:r>
              <a:rPr lang="en-US" dirty="0" smtClean="0"/>
              <a:t>Original plan: add station names to all data points</a:t>
            </a:r>
          </a:p>
          <a:p>
            <a:endParaRPr lang="en-US" dirty="0"/>
          </a:p>
          <a:p>
            <a:r>
              <a:rPr lang="en-US" dirty="0" smtClean="0"/>
              <a:t>Final result: add end point stations only and highlight most popular station</a:t>
            </a:r>
            <a:endParaRPr lang="en-US"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3596" y="1255487"/>
            <a:ext cx="4676192" cy="4676192"/>
          </a:xfrm>
          <a:prstGeom prst="rect">
            <a:avLst/>
          </a:prstGeom>
        </p:spPr>
      </p:pic>
    </p:spTree>
    <p:extLst>
      <p:ext uri="{BB962C8B-B14F-4D97-AF65-F5344CB8AC3E}">
        <p14:creationId xmlns:p14="http://schemas.microsoft.com/office/powerpoint/2010/main" val="19095693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823" y="-1"/>
            <a:ext cx="9614339" cy="6867385"/>
          </a:xfrm>
          <a:prstGeom prst="rect">
            <a:avLst/>
          </a:prstGeom>
        </p:spPr>
      </p:pic>
      <p:sp>
        <p:nvSpPr>
          <p:cNvPr id="2" name="Title 1">
            <a:extLst>
              <a:ext uri="{FF2B5EF4-FFF2-40B4-BE49-F238E27FC236}">
                <a16:creationId xmlns="" xmlns:a16="http://schemas.microsoft.com/office/drawing/2014/main" id="{83229747-AE69-B041-A15B-06110BA2905E}"/>
              </a:ext>
            </a:extLst>
          </p:cNvPr>
          <p:cNvSpPr>
            <a:spLocks noGrp="1"/>
          </p:cNvSpPr>
          <p:nvPr>
            <p:ph type="title"/>
          </p:nvPr>
        </p:nvSpPr>
        <p:spPr/>
        <p:txBody>
          <a:bodyPr/>
          <a:lstStyle/>
          <a:p>
            <a:r>
              <a:rPr lang="en-US" dirty="0" smtClean="0"/>
              <a:t>Throughput Between Stations </a:t>
            </a:r>
            <a:r>
              <a:rPr lang="en-US" dirty="0" smtClean="0">
                <a:solidFill>
                  <a:schemeClr val="accent1">
                    <a:lumMod val="75000"/>
                  </a:schemeClr>
                </a:solidFill>
              </a:rPr>
              <a:t>(2015)</a:t>
            </a:r>
            <a:endParaRPr lang="en-US" dirty="0">
              <a:solidFill>
                <a:schemeClr val="accent1">
                  <a:lumMod val="75000"/>
                </a:schemeClr>
              </a:solidFill>
            </a:endParaRPr>
          </a:p>
        </p:txBody>
      </p:sp>
      <p:sp>
        <p:nvSpPr>
          <p:cNvPr id="4" name="TextBox 3">
            <a:extLst>
              <a:ext uri="{FF2B5EF4-FFF2-40B4-BE49-F238E27FC236}">
                <a16:creationId xmlns="" xmlns:a16="http://schemas.microsoft.com/office/drawing/2014/main" id="{5AB75673-565A-2249-9C2A-2A0B52D1EACC}"/>
              </a:ext>
            </a:extLst>
          </p:cNvPr>
          <p:cNvSpPr txBox="1"/>
          <p:nvPr/>
        </p:nvSpPr>
        <p:spPr>
          <a:xfrm>
            <a:off x="8632093" y="5819259"/>
            <a:ext cx="2874107" cy="369332"/>
          </a:xfrm>
          <a:prstGeom prst="rect">
            <a:avLst/>
          </a:prstGeom>
          <a:noFill/>
        </p:spPr>
        <p:txBody>
          <a:bodyPr wrap="square" rtlCol="0">
            <a:spAutoFit/>
          </a:bodyPr>
          <a:lstStyle/>
          <a:p>
            <a:r>
              <a:rPr lang="en-US" dirty="0">
                <a:hlinkClick r:id="rId3"/>
              </a:rPr>
              <a:t>https://plot.ly/~</a:t>
            </a:r>
            <a:r>
              <a:rPr lang="en-US" dirty="0" smtClean="0">
                <a:hlinkClick r:id="rId3"/>
              </a:rPr>
              <a:t>tli2001/8/</a:t>
            </a:r>
            <a:endParaRPr lang="en-US" dirty="0"/>
          </a:p>
        </p:txBody>
      </p:sp>
    </p:spTree>
    <p:extLst>
      <p:ext uri="{BB962C8B-B14F-4D97-AF65-F5344CB8AC3E}">
        <p14:creationId xmlns:p14="http://schemas.microsoft.com/office/powerpoint/2010/main" val="1074673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100" y="38099"/>
            <a:ext cx="9525000" cy="6803571"/>
          </a:xfrm>
          <a:prstGeom prst="rect">
            <a:avLst/>
          </a:prstGeom>
        </p:spPr>
      </p:pic>
      <p:sp>
        <p:nvSpPr>
          <p:cNvPr id="2" name="Title 1">
            <a:extLst>
              <a:ext uri="{FF2B5EF4-FFF2-40B4-BE49-F238E27FC236}">
                <a16:creationId xmlns="" xmlns:a16="http://schemas.microsoft.com/office/drawing/2014/main" id="{83229747-AE69-B041-A15B-06110BA2905E}"/>
              </a:ext>
            </a:extLst>
          </p:cNvPr>
          <p:cNvSpPr>
            <a:spLocks noGrp="1"/>
          </p:cNvSpPr>
          <p:nvPr>
            <p:ph type="title"/>
          </p:nvPr>
        </p:nvSpPr>
        <p:spPr/>
        <p:txBody>
          <a:bodyPr/>
          <a:lstStyle/>
          <a:p>
            <a:r>
              <a:rPr lang="en-US" dirty="0" smtClean="0"/>
              <a:t>Throughput Between Stations </a:t>
            </a:r>
            <a:r>
              <a:rPr lang="en-US" dirty="0" smtClean="0">
                <a:solidFill>
                  <a:schemeClr val="accent1">
                    <a:lumMod val="75000"/>
                  </a:schemeClr>
                </a:solidFill>
              </a:rPr>
              <a:t>(2016)</a:t>
            </a:r>
            <a:endParaRPr lang="en-US" dirty="0">
              <a:solidFill>
                <a:schemeClr val="accent1">
                  <a:lumMod val="75000"/>
                </a:schemeClr>
              </a:solidFill>
            </a:endParaRPr>
          </a:p>
        </p:txBody>
      </p:sp>
      <p:sp>
        <p:nvSpPr>
          <p:cNvPr id="4" name="TextBox 3">
            <a:extLst>
              <a:ext uri="{FF2B5EF4-FFF2-40B4-BE49-F238E27FC236}">
                <a16:creationId xmlns="" xmlns:a16="http://schemas.microsoft.com/office/drawing/2014/main" id="{5AB75673-565A-2249-9C2A-2A0B52D1EACC}"/>
              </a:ext>
            </a:extLst>
          </p:cNvPr>
          <p:cNvSpPr txBox="1"/>
          <p:nvPr/>
        </p:nvSpPr>
        <p:spPr>
          <a:xfrm>
            <a:off x="8632093" y="5819259"/>
            <a:ext cx="2874107" cy="369332"/>
          </a:xfrm>
          <a:prstGeom prst="rect">
            <a:avLst/>
          </a:prstGeom>
          <a:noFill/>
        </p:spPr>
        <p:txBody>
          <a:bodyPr wrap="square" rtlCol="0">
            <a:spAutoFit/>
          </a:bodyPr>
          <a:lstStyle/>
          <a:p>
            <a:r>
              <a:rPr lang="en-US" dirty="0">
                <a:hlinkClick r:id="rId3"/>
              </a:rPr>
              <a:t>https://plot.ly/~</a:t>
            </a:r>
            <a:r>
              <a:rPr lang="en-US" dirty="0" smtClean="0">
                <a:hlinkClick r:id="rId3"/>
              </a:rPr>
              <a:t>tli2001/4/</a:t>
            </a:r>
            <a:endParaRPr lang="en-US" dirty="0"/>
          </a:p>
        </p:txBody>
      </p:sp>
    </p:spTree>
    <p:extLst>
      <p:ext uri="{BB962C8B-B14F-4D97-AF65-F5344CB8AC3E}">
        <p14:creationId xmlns:p14="http://schemas.microsoft.com/office/powerpoint/2010/main" val="32095975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393677F-E46B-D643-A069-0BF50D480DE2}"/>
              </a:ext>
            </a:extLst>
          </p:cNvPr>
          <p:cNvSpPr>
            <a:spLocks noGrp="1"/>
          </p:cNvSpPr>
          <p:nvPr>
            <p:ph type="title"/>
          </p:nvPr>
        </p:nvSpPr>
        <p:spPr/>
        <p:txBody>
          <a:bodyPr/>
          <a:lstStyle/>
          <a:p>
            <a:r>
              <a:rPr lang="en-US" dirty="0" smtClean="0"/>
              <a:t>Popular Station Findings</a:t>
            </a:r>
            <a:endParaRPr lang="en-US" dirty="0">
              <a:solidFill>
                <a:schemeClr val="accent1">
                  <a:lumMod val="75000"/>
                </a:schemeClr>
              </a:solidFill>
            </a:endParaRPr>
          </a:p>
        </p:txBody>
      </p:sp>
      <p:sp>
        <p:nvSpPr>
          <p:cNvPr id="12" name="TextBox 11">
            <a:extLst>
              <a:ext uri="{FF2B5EF4-FFF2-40B4-BE49-F238E27FC236}">
                <a16:creationId xmlns="" xmlns:a16="http://schemas.microsoft.com/office/drawing/2014/main" id="{5AB75673-565A-2249-9C2A-2A0B52D1EACC}"/>
              </a:ext>
            </a:extLst>
          </p:cNvPr>
          <p:cNvSpPr txBox="1"/>
          <p:nvPr/>
        </p:nvSpPr>
        <p:spPr>
          <a:xfrm>
            <a:off x="923192" y="3334819"/>
            <a:ext cx="10887075" cy="646331"/>
          </a:xfrm>
          <a:prstGeom prst="rect">
            <a:avLst/>
          </a:prstGeom>
          <a:noFill/>
        </p:spPr>
        <p:txBody>
          <a:bodyPr wrap="square" rtlCol="0">
            <a:spAutoFit/>
          </a:bodyPr>
          <a:lstStyle/>
          <a:p>
            <a:r>
              <a:rPr lang="en-US" dirty="0" smtClean="0"/>
              <a:t>Verdict: If you need to travel to or through downtown San Francisco -  specifically Embarcadero, Montgomery, Powell, or Civic Center, there’s a high possibility of the trains being packed due to the popularity of these stations.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192" y="3981150"/>
            <a:ext cx="3327054" cy="2242434"/>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1376" y="3980070"/>
            <a:ext cx="3597760" cy="2243514"/>
          </a:xfrm>
          <a:prstGeom prst="rect">
            <a:avLst/>
          </a:prstGeom>
        </p:spPr>
      </p:pic>
      <p:sp>
        <p:nvSpPr>
          <p:cNvPr id="8" name="TextBox 7">
            <a:extLst>
              <a:ext uri="{FF2B5EF4-FFF2-40B4-BE49-F238E27FC236}">
                <a16:creationId xmlns="" xmlns:a16="http://schemas.microsoft.com/office/drawing/2014/main" id="{5AB75673-565A-2249-9C2A-2A0B52D1EACC}"/>
              </a:ext>
            </a:extLst>
          </p:cNvPr>
          <p:cNvSpPr txBox="1"/>
          <p:nvPr/>
        </p:nvSpPr>
        <p:spPr>
          <a:xfrm>
            <a:off x="838200" y="1265874"/>
            <a:ext cx="10887075" cy="2031325"/>
          </a:xfrm>
          <a:prstGeom prst="rect">
            <a:avLst/>
          </a:prstGeom>
          <a:noFill/>
        </p:spPr>
        <p:txBody>
          <a:bodyPr wrap="square" rtlCol="0">
            <a:spAutoFit/>
          </a:bodyPr>
          <a:lstStyle/>
          <a:p>
            <a:r>
              <a:rPr lang="en-US" dirty="0" smtClean="0"/>
              <a:t>Comparing the throughput of January-February of 2016 and 2017, there was an overall decrease in traffic in the year following the Super Bowl.  We saw an average drop of </a:t>
            </a:r>
            <a:r>
              <a:rPr lang="en-US" b="1" dirty="0" smtClean="0"/>
              <a:t>33,000</a:t>
            </a:r>
            <a:r>
              <a:rPr lang="en-US" dirty="0" smtClean="0"/>
              <a:t> across all stations, including a drop of over </a:t>
            </a:r>
            <a:r>
              <a:rPr lang="en-US" b="1" dirty="0" smtClean="0"/>
              <a:t>200,000</a:t>
            </a:r>
            <a:r>
              <a:rPr lang="en-US" dirty="0" smtClean="0"/>
              <a:t> in the most popular destination station in both years – Embarcadero Station.</a:t>
            </a:r>
          </a:p>
          <a:p>
            <a:endParaRPr lang="en-US" dirty="0"/>
          </a:p>
          <a:p>
            <a:r>
              <a:rPr lang="en-US" dirty="0" smtClean="0"/>
              <a:t>Looking at the full year throughput between 2015 and 2016 (2017 data was incomplete) we can see that the overall traffic pattern between stations looked largely similar, so the Super Bowl primarily added volume but did not alter the traffic pattern .</a:t>
            </a:r>
            <a:endParaRPr lang="en-US" dirty="0"/>
          </a:p>
        </p:txBody>
      </p:sp>
      <p:sp>
        <p:nvSpPr>
          <p:cNvPr id="6" name="Isosceles Triangle 5"/>
          <p:cNvSpPr/>
          <p:nvPr/>
        </p:nvSpPr>
        <p:spPr>
          <a:xfrm rot="16200000">
            <a:off x="4119054" y="4111262"/>
            <a:ext cx="2243514" cy="1981130"/>
          </a:xfrm>
          <a:prstGeom prst="triangle">
            <a:avLst>
              <a:gd name="adj" fmla="val 70379"/>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99371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A5B25B3-7D02-B74C-958A-0B31302D5F2E}"/>
              </a:ext>
            </a:extLst>
          </p:cNvPr>
          <p:cNvSpPr>
            <a:spLocks noGrp="1"/>
          </p:cNvSpPr>
          <p:nvPr>
            <p:ph type="title"/>
          </p:nvPr>
        </p:nvSpPr>
        <p:spPr/>
        <p:txBody>
          <a:bodyPr/>
          <a:lstStyle/>
          <a:p>
            <a:r>
              <a:rPr lang="en-US" dirty="0"/>
              <a:t>Appendix</a:t>
            </a:r>
          </a:p>
        </p:txBody>
      </p:sp>
      <p:sp>
        <p:nvSpPr>
          <p:cNvPr id="3" name="Text Placeholder 2">
            <a:extLst>
              <a:ext uri="{FF2B5EF4-FFF2-40B4-BE49-F238E27FC236}">
                <a16:creationId xmlns:a16="http://schemas.microsoft.com/office/drawing/2014/main" xmlns="" id="{DDC2EDCC-6D72-8546-9FEB-3C0D9A0A3B4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305469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871CB8-F343-414A-B34C-4DF171EA7964}"/>
              </a:ext>
            </a:extLst>
          </p:cNvPr>
          <p:cNvSpPr>
            <a:spLocks noGrp="1"/>
          </p:cNvSpPr>
          <p:nvPr>
            <p:ph type="title"/>
          </p:nvPr>
        </p:nvSpPr>
        <p:spPr/>
        <p:txBody>
          <a:bodyPr/>
          <a:lstStyle/>
          <a:p>
            <a:r>
              <a:rPr lang="en-US" dirty="0"/>
              <a:t>Resources used</a:t>
            </a:r>
          </a:p>
        </p:txBody>
      </p:sp>
      <p:sp>
        <p:nvSpPr>
          <p:cNvPr id="3" name="Content Placeholder 2">
            <a:extLst>
              <a:ext uri="{FF2B5EF4-FFF2-40B4-BE49-F238E27FC236}">
                <a16:creationId xmlns:a16="http://schemas.microsoft.com/office/drawing/2014/main" xmlns="" id="{19DA01CD-0C44-E140-AED6-10A77173C3C9}"/>
              </a:ext>
            </a:extLst>
          </p:cNvPr>
          <p:cNvSpPr>
            <a:spLocks noGrp="1"/>
          </p:cNvSpPr>
          <p:nvPr>
            <p:ph idx="1"/>
          </p:nvPr>
        </p:nvSpPr>
        <p:spPr/>
        <p:txBody>
          <a:bodyPr/>
          <a:lstStyle/>
          <a:p>
            <a:r>
              <a:rPr lang="en-US" dirty="0" err="1"/>
              <a:t>Bart.gov</a:t>
            </a:r>
            <a:r>
              <a:rPr lang="en-US" dirty="0"/>
              <a:t> ridership raw data: </a:t>
            </a:r>
            <a:r>
              <a:rPr lang="en-US" dirty="0">
                <a:hlinkClick r:id="rId2"/>
              </a:rPr>
              <a:t>http://64.111.127.166/origin-destination/</a:t>
            </a:r>
            <a:endParaRPr lang="en-US" dirty="0"/>
          </a:p>
          <a:p>
            <a:r>
              <a:rPr lang="en-US" dirty="0"/>
              <a:t>Twitter API</a:t>
            </a:r>
          </a:p>
        </p:txBody>
      </p:sp>
    </p:spTree>
    <p:extLst>
      <p:ext uri="{BB962C8B-B14F-4D97-AF65-F5344CB8AC3E}">
        <p14:creationId xmlns:p14="http://schemas.microsoft.com/office/powerpoint/2010/main" val="4289456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04B545-53B1-2A49-B39B-2D4BE5693639}"/>
              </a:ext>
            </a:extLst>
          </p:cNvPr>
          <p:cNvSpPr>
            <a:spLocks noGrp="1"/>
          </p:cNvSpPr>
          <p:nvPr>
            <p:ph type="title"/>
          </p:nvPr>
        </p:nvSpPr>
        <p:spPr/>
        <p:txBody>
          <a:bodyPr/>
          <a:lstStyle/>
          <a:p>
            <a:r>
              <a:rPr lang="en-US" dirty="0"/>
              <a:t>Key terms</a:t>
            </a:r>
          </a:p>
        </p:txBody>
      </p:sp>
      <p:sp>
        <p:nvSpPr>
          <p:cNvPr id="3" name="Content Placeholder 2">
            <a:extLst>
              <a:ext uri="{FF2B5EF4-FFF2-40B4-BE49-F238E27FC236}">
                <a16:creationId xmlns:a16="http://schemas.microsoft.com/office/drawing/2014/main" xmlns="" id="{E3170BDF-E788-E846-9E22-5B1F0BCD5305}"/>
              </a:ext>
            </a:extLst>
          </p:cNvPr>
          <p:cNvSpPr>
            <a:spLocks noGrp="1"/>
          </p:cNvSpPr>
          <p:nvPr>
            <p:ph idx="1"/>
          </p:nvPr>
        </p:nvSpPr>
        <p:spPr/>
        <p:txBody>
          <a:bodyPr/>
          <a:lstStyle/>
          <a:p>
            <a:r>
              <a:rPr lang="en-US" dirty="0"/>
              <a:t>Throughput: Number of people that click in/out of a station</a:t>
            </a:r>
          </a:p>
        </p:txBody>
      </p:sp>
    </p:spTree>
    <p:extLst>
      <p:ext uri="{BB962C8B-B14F-4D97-AF65-F5344CB8AC3E}">
        <p14:creationId xmlns:p14="http://schemas.microsoft.com/office/powerpoint/2010/main" val="31052810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B077261-F701-144B-9A8D-EA4398F19CE0}"/>
              </a:ext>
            </a:extLst>
          </p:cNvPr>
          <p:cNvSpPr>
            <a:spLocks noGrp="1"/>
          </p:cNvSpPr>
          <p:nvPr>
            <p:ph type="title"/>
          </p:nvPr>
        </p:nvSpPr>
        <p:spPr/>
        <p:txBody>
          <a:bodyPr/>
          <a:lstStyle/>
          <a:p>
            <a:r>
              <a:rPr lang="en-US" dirty="0"/>
              <a:t>Split </a:t>
            </a:r>
          </a:p>
        </p:txBody>
      </p:sp>
      <p:sp>
        <p:nvSpPr>
          <p:cNvPr id="3" name="Content Placeholder 2">
            <a:extLst>
              <a:ext uri="{FF2B5EF4-FFF2-40B4-BE49-F238E27FC236}">
                <a16:creationId xmlns:a16="http://schemas.microsoft.com/office/drawing/2014/main" xmlns="" id="{84215573-106A-3B4C-9588-88E3823B60A2}"/>
              </a:ext>
            </a:extLst>
          </p:cNvPr>
          <p:cNvSpPr>
            <a:spLocks noGrp="1"/>
          </p:cNvSpPr>
          <p:nvPr>
            <p:ph idx="1"/>
          </p:nvPr>
        </p:nvSpPr>
        <p:spPr/>
        <p:txBody>
          <a:bodyPr>
            <a:normAutofit fontScale="77500" lnSpcReduction="20000"/>
          </a:bodyPr>
          <a:lstStyle/>
          <a:p>
            <a:pPr marL="0" indent="0">
              <a:buNone/>
            </a:pPr>
            <a:r>
              <a:rPr lang="en-US" dirty="0"/>
              <a:t>Melody</a:t>
            </a:r>
          </a:p>
          <a:p>
            <a:pPr>
              <a:buFontTx/>
              <a:buChar char="-"/>
            </a:pPr>
            <a:r>
              <a:rPr lang="en-US" dirty="0"/>
              <a:t>Seasonality</a:t>
            </a:r>
          </a:p>
          <a:p>
            <a:pPr>
              <a:buFontTx/>
              <a:buChar char="-"/>
            </a:pPr>
            <a:r>
              <a:rPr lang="en-US" dirty="0"/>
              <a:t>Hourly trends – when should I ride Bart if I don’t want a crowded train</a:t>
            </a:r>
          </a:p>
          <a:p>
            <a:pPr marL="0" indent="0">
              <a:buNone/>
            </a:pPr>
            <a:r>
              <a:rPr lang="en-US" dirty="0" err="1"/>
              <a:t>Mayur</a:t>
            </a:r>
            <a:r>
              <a:rPr lang="en-US" dirty="0"/>
              <a:t>/Tony</a:t>
            </a:r>
          </a:p>
          <a:p>
            <a:r>
              <a:rPr lang="en-US" dirty="0"/>
              <a:t>What is the increase in ridership during the </a:t>
            </a:r>
            <a:r>
              <a:rPr lang="en-US" dirty="0" err="1"/>
              <a:t>Superbowl</a:t>
            </a:r>
            <a:r>
              <a:rPr lang="en-US" dirty="0"/>
              <a:t> 2016? </a:t>
            </a:r>
          </a:p>
          <a:p>
            <a:pPr lvl="1"/>
            <a:r>
              <a:rPr lang="en-US" dirty="0" err="1"/>
              <a:t>Heatmap</a:t>
            </a:r>
            <a:r>
              <a:rPr lang="en-US" dirty="0"/>
              <a:t> by day</a:t>
            </a:r>
          </a:p>
          <a:p>
            <a:r>
              <a:rPr lang="en-US" dirty="0"/>
              <a:t>Where people are boarding the Bart the most?</a:t>
            </a:r>
          </a:p>
          <a:p>
            <a:pPr lvl="1"/>
            <a:r>
              <a:rPr lang="en-US" dirty="0"/>
              <a:t>Bubble plot by station/map</a:t>
            </a:r>
          </a:p>
          <a:p>
            <a:r>
              <a:rPr lang="en-US" dirty="0"/>
              <a:t>Where people are exiting the Bart the most?</a:t>
            </a:r>
          </a:p>
          <a:p>
            <a:pPr marL="0" indent="0">
              <a:buNone/>
            </a:pPr>
            <a:r>
              <a:rPr lang="en-US" dirty="0"/>
              <a:t>Lena</a:t>
            </a:r>
          </a:p>
          <a:p>
            <a:pPr>
              <a:buFontTx/>
              <a:buChar char="-"/>
            </a:pPr>
            <a:r>
              <a:rPr lang="en-US" dirty="0"/>
              <a:t>Bart delays last ~2yrs</a:t>
            </a:r>
          </a:p>
          <a:p>
            <a:pPr lvl="1">
              <a:buFontTx/>
              <a:buChar char="-"/>
            </a:pPr>
            <a:r>
              <a:rPr lang="en-US" dirty="0"/>
              <a:t>Weather affected?</a:t>
            </a:r>
          </a:p>
          <a:p>
            <a:pPr lvl="1">
              <a:buFontTx/>
              <a:buChar char="-"/>
            </a:pPr>
            <a:r>
              <a:rPr lang="en-US" dirty="0"/>
              <a:t>Trends: When not to ride BART</a:t>
            </a:r>
          </a:p>
          <a:p>
            <a:endParaRPr lang="en-US" dirty="0"/>
          </a:p>
        </p:txBody>
      </p:sp>
    </p:spTree>
    <p:extLst>
      <p:ext uri="{BB962C8B-B14F-4D97-AF65-F5344CB8AC3E}">
        <p14:creationId xmlns:p14="http://schemas.microsoft.com/office/powerpoint/2010/main" val="1240865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xmlns="" id="{FD4962BF-D822-6E4D-9E5E-89F1D7F00D21}"/>
              </a:ext>
            </a:extLst>
          </p:cNvPr>
          <p:cNvSpPr>
            <a:spLocks noGrp="1"/>
          </p:cNvSpPr>
          <p:nvPr>
            <p:ph type="title"/>
          </p:nvPr>
        </p:nvSpPr>
        <p:spPr/>
        <p:txBody>
          <a:bodyPr/>
          <a:lstStyle/>
          <a:p>
            <a:r>
              <a:rPr lang="en-US" dirty="0"/>
              <a:t>To ride or not to ride Bart?</a:t>
            </a:r>
          </a:p>
        </p:txBody>
      </p:sp>
      <p:sp>
        <p:nvSpPr>
          <p:cNvPr id="5" name="Text Placeholder 4">
            <a:extLst>
              <a:ext uri="{FF2B5EF4-FFF2-40B4-BE49-F238E27FC236}">
                <a16:creationId xmlns:a16="http://schemas.microsoft.com/office/drawing/2014/main" xmlns="" id="{CCC6DCB7-9B0A-6A47-997A-81771F52D0A0}"/>
              </a:ext>
            </a:extLst>
          </p:cNvPr>
          <p:cNvSpPr>
            <a:spLocks noGrp="1"/>
          </p:cNvSpPr>
          <p:nvPr>
            <p:ph type="body" idx="1"/>
          </p:nvPr>
        </p:nvSpPr>
        <p:spPr/>
        <p:txBody>
          <a:bodyPr/>
          <a:lstStyle/>
          <a:p>
            <a:r>
              <a:rPr lang="en-US" dirty="0"/>
              <a:t>That is the question</a:t>
            </a:r>
          </a:p>
        </p:txBody>
      </p:sp>
    </p:spTree>
    <p:extLst>
      <p:ext uri="{BB962C8B-B14F-4D97-AF65-F5344CB8AC3E}">
        <p14:creationId xmlns:p14="http://schemas.microsoft.com/office/powerpoint/2010/main" val="28777829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A8AF86E-7846-1D40-98EE-CBCB304B5912}"/>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xmlns="" id="{62EDAFBF-9505-074B-BEAA-DA5779AAE2F4}"/>
              </a:ext>
            </a:extLst>
          </p:cNvPr>
          <p:cNvSpPr>
            <a:spLocks noGrp="1"/>
          </p:cNvSpPr>
          <p:nvPr>
            <p:ph idx="1"/>
          </p:nvPr>
        </p:nvSpPr>
        <p:spPr/>
        <p:txBody>
          <a:bodyPr>
            <a:normAutofit/>
          </a:bodyPr>
          <a:lstStyle/>
          <a:p>
            <a:endParaRPr lang="en-US" dirty="0"/>
          </a:p>
          <a:p>
            <a:endParaRPr lang="en-US" dirty="0"/>
          </a:p>
          <a:p>
            <a:endParaRPr lang="en-US" b="1" dirty="0"/>
          </a:p>
        </p:txBody>
      </p:sp>
      <p:sp>
        <p:nvSpPr>
          <p:cNvPr id="4" name="Content Placeholder 2">
            <a:extLst>
              <a:ext uri="{FF2B5EF4-FFF2-40B4-BE49-F238E27FC236}">
                <a16:creationId xmlns:a16="http://schemas.microsoft.com/office/drawing/2014/main" xmlns="" id="{59648950-EA84-B648-BC02-AFB1BCBB65C7}"/>
              </a:ext>
            </a:extLst>
          </p:cNvPr>
          <p:cNvSpPr txBox="1">
            <a:spLocks/>
          </p:cNvSpPr>
          <p:nvPr/>
        </p:nvSpPr>
        <p:spPr>
          <a:xfrm>
            <a:off x="990600" y="19780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What are the ridership yearly trends? What does the seasonality look like?</a:t>
            </a:r>
          </a:p>
          <a:p>
            <a:r>
              <a:rPr lang="en-US" dirty="0"/>
              <a:t>Hourly trends – when should I ride Bart if I don’t want a crowded train?</a:t>
            </a:r>
          </a:p>
          <a:p>
            <a:r>
              <a:rPr lang="en-US" dirty="0"/>
              <a:t>Was there an effect from a “Big Event” in 2016 to ridership? </a:t>
            </a:r>
          </a:p>
          <a:p>
            <a:r>
              <a:rPr lang="en-US" dirty="0"/>
              <a:t>Where people are exiting/boarding Bart the most?</a:t>
            </a:r>
          </a:p>
          <a:p>
            <a:r>
              <a:rPr lang="en-US" dirty="0"/>
              <a:t>Bart delays last ~2yrs</a:t>
            </a:r>
          </a:p>
          <a:p>
            <a:pPr lvl="1">
              <a:buFontTx/>
              <a:buChar char="-"/>
            </a:pPr>
            <a:r>
              <a:rPr lang="en-US" dirty="0"/>
              <a:t>Weather affected?</a:t>
            </a:r>
          </a:p>
          <a:p>
            <a:pPr lvl="1">
              <a:buFontTx/>
              <a:buChar char="-"/>
            </a:pPr>
            <a:r>
              <a:rPr lang="en-US" dirty="0"/>
              <a:t>Trends: When not to ride BART…</a:t>
            </a:r>
          </a:p>
          <a:p>
            <a:endParaRPr lang="en-US" dirty="0"/>
          </a:p>
        </p:txBody>
      </p:sp>
    </p:spTree>
    <p:extLst>
      <p:ext uri="{BB962C8B-B14F-4D97-AF65-F5344CB8AC3E}">
        <p14:creationId xmlns:p14="http://schemas.microsoft.com/office/powerpoint/2010/main" val="31609190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xmlns="" id="{6CE5D027-FB93-424C-A460-F7D4032D5455}"/>
              </a:ext>
            </a:extLst>
          </p:cNvPr>
          <p:cNvPicPr>
            <a:picLocks noChangeAspect="1"/>
          </p:cNvPicPr>
          <p:nvPr/>
        </p:nvPicPr>
        <p:blipFill>
          <a:blip r:embed="rId2"/>
          <a:stretch>
            <a:fillRect/>
          </a:stretch>
        </p:blipFill>
        <p:spPr>
          <a:xfrm>
            <a:off x="486055" y="636999"/>
            <a:ext cx="10692229" cy="5874851"/>
          </a:xfrm>
          <a:prstGeom prst="rect">
            <a:avLst/>
          </a:prstGeom>
          <a:ln>
            <a:solidFill>
              <a:schemeClr val="accent1">
                <a:lumMod val="50000"/>
              </a:schemeClr>
            </a:solidFill>
          </a:ln>
        </p:spPr>
      </p:pic>
    </p:spTree>
    <p:extLst>
      <p:ext uri="{BB962C8B-B14F-4D97-AF65-F5344CB8AC3E}">
        <p14:creationId xmlns:p14="http://schemas.microsoft.com/office/powerpoint/2010/main" val="3911772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DCEDA86B-6CA6-0A40-A2EF-7AABA2F45815}"/>
              </a:ext>
            </a:extLst>
          </p:cNvPr>
          <p:cNvPicPr>
            <a:picLocks noChangeAspect="1"/>
          </p:cNvPicPr>
          <p:nvPr/>
        </p:nvPicPr>
        <p:blipFill>
          <a:blip r:embed="rId2"/>
          <a:stretch>
            <a:fillRect/>
          </a:stretch>
        </p:blipFill>
        <p:spPr>
          <a:xfrm>
            <a:off x="595902" y="699452"/>
            <a:ext cx="10541285" cy="5948806"/>
          </a:xfrm>
          <a:prstGeom prst="rect">
            <a:avLst/>
          </a:prstGeom>
        </p:spPr>
      </p:pic>
    </p:spTree>
    <p:extLst>
      <p:ext uri="{BB962C8B-B14F-4D97-AF65-F5344CB8AC3E}">
        <p14:creationId xmlns:p14="http://schemas.microsoft.com/office/powerpoint/2010/main" val="17901684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5898F65-F399-EA4B-AD1C-D9EA1EBA45BF}"/>
              </a:ext>
            </a:extLst>
          </p:cNvPr>
          <p:cNvSpPr>
            <a:spLocks noGrp="1"/>
          </p:cNvSpPr>
          <p:nvPr>
            <p:ph type="title"/>
          </p:nvPr>
        </p:nvSpPr>
        <p:spPr/>
        <p:txBody>
          <a:bodyPr/>
          <a:lstStyle/>
          <a:p>
            <a:r>
              <a:rPr lang="en-US" dirty="0"/>
              <a:t>Code: Key Learnings</a:t>
            </a:r>
          </a:p>
        </p:txBody>
      </p:sp>
      <p:pic>
        <p:nvPicPr>
          <p:cNvPr id="8" name="Picture 7">
            <a:extLst>
              <a:ext uri="{FF2B5EF4-FFF2-40B4-BE49-F238E27FC236}">
                <a16:creationId xmlns:a16="http://schemas.microsoft.com/office/drawing/2014/main" xmlns="" id="{958851DD-F096-B74F-A907-F114B5D2BC03}"/>
              </a:ext>
            </a:extLst>
          </p:cNvPr>
          <p:cNvPicPr>
            <a:picLocks noChangeAspect="1"/>
          </p:cNvPicPr>
          <p:nvPr/>
        </p:nvPicPr>
        <p:blipFill rotWithShape="1">
          <a:blip r:embed="rId2"/>
          <a:srcRect l="6532" t="34606" r="6532" b="36030"/>
          <a:stretch/>
        </p:blipFill>
        <p:spPr>
          <a:xfrm>
            <a:off x="838199" y="2301410"/>
            <a:ext cx="10515601" cy="3298005"/>
          </a:xfrm>
          <a:prstGeom prst="rect">
            <a:avLst/>
          </a:prstGeom>
        </p:spPr>
      </p:pic>
      <p:sp>
        <p:nvSpPr>
          <p:cNvPr id="9" name="TextBox 8">
            <a:extLst>
              <a:ext uri="{FF2B5EF4-FFF2-40B4-BE49-F238E27FC236}">
                <a16:creationId xmlns:a16="http://schemas.microsoft.com/office/drawing/2014/main" xmlns="" id="{10302462-F5E3-AF42-B94B-C544C3EC28E1}"/>
              </a:ext>
            </a:extLst>
          </p:cNvPr>
          <p:cNvSpPr txBox="1"/>
          <p:nvPr/>
        </p:nvSpPr>
        <p:spPr>
          <a:xfrm>
            <a:off x="923192" y="1811383"/>
            <a:ext cx="7227277" cy="369332"/>
          </a:xfrm>
          <a:prstGeom prst="rect">
            <a:avLst/>
          </a:prstGeom>
          <a:noFill/>
        </p:spPr>
        <p:txBody>
          <a:bodyPr wrap="square" rtlCol="0">
            <a:spAutoFit/>
          </a:bodyPr>
          <a:lstStyle/>
          <a:p>
            <a:r>
              <a:rPr lang="en-US" dirty="0"/>
              <a:t>No need to download a large CSV file if a link to it is already available </a:t>
            </a:r>
          </a:p>
        </p:txBody>
      </p:sp>
    </p:spTree>
    <p:extLst>
      <p:ext uri="{BB962C8B-B14F-4D97-AF65-F5344CB8AC3E}">
        <p14:creationId xmlns:p14="http://schemas.microsoft.com/office/powerpoint/2010/main" val="20421535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5898F65-F399-EA4B-AD1C-D9EA1EBA45BF}"/>
              </a:ext>
            </a:extLst>
          </p:cNvPr>
          <p:cNvSpPr>
            <a:spLocks noGrp="1"/>
          </p:cNvSpPr>
          <p:nvPr>
            <p:ph type="title"/>
          </p:nvPr>
        </p:nvSpPr>
        <p:spPr/>
        <p:txBody>
          <a:bodyPr/>
          <a:lstStyle/>
          <a:p>
            <a:r>
              <a:rPr lang="en-US" dirty="0"/>
              <a:t>Code: Key Learnings</a:t>
            </a:r>
          </a:p>
        </p:txBody>
      </p:sp>
      <p:pic>
        <p:nvPicPr>
          <p:cNvPr id="4" name="Picture 3">
            <a:extLst>
              <a:ext uri="{FF2B5EF4-FFF2-40B4-BE49-F238E27FC236}">
                <a16:creationId xmlns:a16="http://schemas.microsoft.com/office/drawing/2014/main" xmlns="" id="{9C86EA89-7394-9B47-85DB-EDE2EE06A5D1}"/>
              </a:ext>
            </a:extLst>
          </p:cNvPr>
          <p:cNvPicPr>
            <a:picLocks noChangeAspect="1"/>
          </p:cNvPicPr>
          <p:nvPr/>
        </p:nvPicPr>
        <p:blipFill rotWithShape="1">
          <a:blip r:embed="rId2"/>
          <a:srcRect l="16029" t="43112" r="9992" b="37528"/>
          <a:stretch/>
        </p:blipFill>
        <p:spPr>
          <a:xfrm>
            <a:off x="838200" y="2301410"/>
            <a:ext cx="8751870" cy="2126751"/>
          </a:xfrm>
          <a:prstGeom prst="rect">
            <a:avLst/>
          </a:prstGeom>
        </p:spPr>
      </p:pic>
      <p:sp>
        <p:nvSpPr>
          <p:cNvPr id="6" name="TextBox 5">
            <a:extLst>
              <a:ext uri="{FF2B5EF4-FFF2-40B4-BE49-F238E27FC236}">
                <a16:creationId xmlns:a16="http://schemas.microsoft.com/office/drawing/2014/main" xmlns="" id="{5AB75673-565A-2249-9C2A-2A0B52D1EACC}"/>
              </a:ext>
            </a:extLst>
          </p:cNvPr>
          <p:cNvSpPr txBox="1"/>
          <p:nvPr/>
        </p:nvSpPr>
        <p:spPr>
          <a:xfrm>
            <a:off x="923192" y="1811383"/>
            <a:ext cx="7227277" cy="369332"/>
          </a:xfrm>
          <a:prstGeom prst="rect">
            <a:avLst/>
          </a:prstGeom>
          <a:noFill/>
        </p:spPr>
        <p:txBody>
          <a:bodyPr wrap="square" rtlCol="0">
            <a:spAutoFit/>
          </a:bodyPr>
          <a:lstStyle/>
          <a:p>
            <a:r>
              <a:rPr lang="en-US" dirty="0"/>
              <a:t>Annotate: Add notes directly to the chart</a:t>
            </a:r>
          </a:p>
        </p:txBody>
      </p:sp>
    </p:spTree>
    <p:extLst>
      <p:ext uri="{BB962C8B-B14F-4D97-AF65-F5344CB8AC3E}">
        <p14:creationId xmlns:p14="http://schemas.microsoft.com/office/powerpoint/2010/main" val="3021137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054C7CC-0372-704E-8DFE-C1267BF9279D}"/>
              </a:ext>
            </a:extLst>
          </p:cNvPr>
          <p:cNvSpPr>
            <a:spLocks noGrp="1"/>
          </p:cNvSpPr>
          <p:nvPr>
            <p:ph type="title"/>
          </p:nvPr>
        </p:nvSpPr>
        <p:spPr/>
        <p:txBody>
          <a:bodyPr/>
          <a:lstStyle/>
          <a:p>
            <a:r>
              <a:rPr lang="en-US" dirty="0"/>
              <a:t>Super Bowl Impact– </a:t>
            </a:r>
            <a:r>
              <a:rPr lang="en-US" dirty="0">
                <a:solidFill>
                  <a:schemeClr val="accent1">
                    <a:lumMod val="75000"/>
                  </a:schemeClr>
                </a:solidFill>
              </a:rPr>
              <a:t>Origin station (Jan-Feb)</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200" y="1295400"/>
            <a:ext cx="5562600" cy="55626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 y="1295400"/>
            <a:ext cx="5562600" cy="5562600"/>
          </a:xfrm>
          <a:prstGeom prst="rect">
            <a:avLst/>
          </a:prstGeom>
        </p:spPr>
      </p:pic>
    </p:spTree>
    <p:extLst>
      <p:ext uri="{BB962C8B-B14F-4D97-AF65-F5344CB8AC3E}">
        <p14:creationId xmlns:p14="http://schemas.microsoft.com/office/powerpoint/2010/main" val="29308622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3229747-AE69-B041-A15B-06110BA2905E}"/>
              </a:ext>
            </a:extLst>
          </p:cNvPr>
          <p:cNvSpPr>
            <a:spLocks noGrp="1"/>
          </p:cNvSpPr>
          <p:nvPr>
            <p:ph type="title"/>
          </p:nvPr>
        </p:nvSpPr>
        <p:spPr/>
        <p:txBody>
          <a:bodyPr/>
          <a:lstStyle/>
          <a:p>
            <a:r>
              <a:rPr lang="en-US" dirty="0"/>
              <a:t>Super Bowl Impact– </a:t>
            </a:r>
            <a:r>
              <a:rPr lang="en-US" dirty="0">
                <a:solidFill>
                  <a:schemeClr val="accent1">
                    <a:lumMod val="75000"/>
                  </a:schemeClr>
                </a:solidFill>
              </a:rPr>
              <a:t>Destination (Jan-Feb)</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8800" y="1320800"/>
            <a:ext cx="5524500" cy="55245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 y="1320800"/>
            <a:ext cx="5511800" cy="5511800"/>
          </a:xfrm>
          <a:prstGeom prst="rect">
            <a:avLst/>
          </a:prstGeom>
        </p:spPr>
      </p:pic>
    </p:spTree>
    <p:extLst>
      <p:ext uri="{BB962C8B-B14F-4D97-AF65-F5344CB8AC3E}">
        <p14:creationId xmlns:p14="http://schemas.microsoft.com/office/powerpoint/2010/main" val="14693151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2304</TotalTime>
  <Words>451</Words>
  <Application>Microsoft Office PowerPoint</Application>
  <PresentationFormat>Widescreen</PresentationFormat>
  <Paragraphs>55</Paragraphs>
  <Slides>18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Branch4</vt:lpstr>
      <vt:lpstr>To ride or not to ride Bart?</vt:lpstr>
      <vt:lpstr>Questions</vt:lpstr>
      <vt:lpstr>PowerPoint Presentation</vt:lpstr>
      <vt:lpstr>PowerPoint Presentation</vt:lpstr>
      <vt:lpstr>Code: Key Learnings</vt:lpstr>
      <vt:lpstr>Code: Key Learnings</vt:lpstr>
      <vt:lpstr>Super Bowl Impact– Origin station (Jan-Feb)</vt:lpstr>
      <vt:lpstr>Super Bowl Impact– Destination (Jan-Feb)</vt:lpstr>
      <vt:lpstr>Key Learnings – Code</vt:lpstr>
      <vt:lpstr>Key Learnings – Focus on Question</vt:lpstr>
      <vt:lpstr>Throughput Between Stations (2015)</vt:lpstr>
      <vt:lpstr>Throughput Between Stations (2016)</vt:lpstr>
      <vt:lpstr>Popular Station Findings</vt:lpstr>
      <vt:lpstr>Appendix</vt:lpstr>
      <vt:lpstr>Resources used</vt:lpstr>
      <vt:lpstr>Key terms</vt:lpstr>
      <vt:lpstr>Split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Branch 4</dc:title>
  <dc:creator>Melody Lamphear</dc:creator>
  <cp:lastModifiedBy>Tony</cp:lastModifiedBy>
  <cp:revision>19</cp:revision>
  <dcterms:created xsi:type="dcterms:W3CDTF">2018-03-16T03:52:14Z</dcterms:created>
  <dcterms:modified xsi:type="dcterms:W3CDTF">2018-03-18T21:59:24Z</dcterms:modified>
</cp:coreProperties>
</file>

<file path=docProps/thumbnail.jpeg>
</file>